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  <p:sldId id="271" r:id="rId13"/>
    <p:sldId id="267" r:id="rId14"/>
    <p:sldId id="268" r:id="rId15"/>
    <p:sldId id="269" r:id="rId16"/>
    <p:sldId id="283" r:id="rId17"/>
    <p:sldId id="279" r:id="rId18"/>
    <p:sldId id="284" r:id="rId19"/>
    <p:sldId id="273" r:id="rId20"/>
    <p:sldId id="280" r:id="rId21"/>
    <p:sldId id="276" r:id="rId22"/>
    <p:sldId id="281" r:id="rId23"/>
    <p:sldId id="274" r:id="rId24"/>
    <p:sldId id="277" r:id="rId25"/>
    <p:sldId id="285" r:id="rId26"/>
    <p:sldId id="289" r:id="rId27"/>
    <p:sldId id="290" r:id="rId28"/>
    <p:sldId id="282" r:id="rId29"/>
    <p:sldId id="288" r:id="rId30"/>
    <p:sldId id="287" r:id="rId31"/>
    <p:sldId id="270" r:id="rId32"/>
    <p:sldId id="291" r:id="rId3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2F3"/>
    <a:srgbClr val="0BEFEF"/>
    <a:srgbClr val="30F050"/>
    <a:srgbClr val="F9C000"/>
    <a:srgbClr val="FC04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6F414-2DD7-43D3-B48A-5F45F97AB3F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F4325-D3E3-4820-B9D3-63744A19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8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48334-C5D5-41EF-A7E4-6C5B706D2C9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C6784-4FF6-41D7-83FD-6648299B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5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82" name="Group 66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9267" name="Rectangle 51"/>
            <p:cNvSpPr>
              <a:spLocks noChangeArrowheads="1"/>
            </p:cNvSpPr>
            <p:nvPr userDrawn="1"/>
          </p:nvSpPr>
          <p:spPr bwMode="hidden">
            <a:xfrm>
              <a:off x="144" y="2016"/>
              <a:ext cx="552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0"/>
            <p:cNvSpPr>
              <a:spLocks noChangeArrowheads="1"/>
            </p:cNvSpPr>
            <p:nvPr userDrawn="1"/>
          </p:nvSpPr>
          <p:spPr bwMode="hidden">
            <a:xfrm>
              <a:off x="576" y="576"/>
              <a:ext cx="480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AutoShape 26" descr="Stationery"/>
            <p:cNvSpPr>
              <a:spLocks noChangeArrowheads="1"/>
            </p:cNvSpPr>
            <p:nvPr userDrawn="1"/>
          </p:nvSpPr>
          <p:spPr bwMode="white">
            <a:xfrm>
              <a:off x="459" y="1008"/>
              <a:ext cx="4848" cy="1200"/>
            </a:xfrm>
            <a:prstGeom prst="bevel">
              <a:avLst>
                <a:gd name="adj" fmla="val 5162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49"/>
            <p:cNvSpPr>
              <a:spLocks noChangeArrowheads="1"/>
            </p:cNvSpPr>
            <p:nvPr userDrawn="1"/>
          </p:nvSpPr>
          <p:spPr bwMode="hidden">
            <a:xfrm>
              <a:off x="0" y="3888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69" name="Picture 53" descr="ANABNR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0" t="-1314" r="-2" b="-36961"/>
            <a:stretch>
              <a:fillRect/>
            </a:stretch>
          </p:blipFill>
          <p:spPr bwMode="auto">
            <a:xfrm>
              <a:off x="336" y="2016"/>
              <a:ext cx="5328" cy="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270" name="Group 54"/>
            <p:cNvGrpSpPr>
              <a:grpSpLocks/>
            </p:cNvGrpSpPr>
            <p:nvPr userDrawn="1"/>
          </p:nvGrpSpPr>
          <p:grpSpPr bwMode="auto">
            <a:xfrm>
              <a:off x="0" y="0"/>
              <a:ext cx="96" cy="4346"/>
              <a:chOff x="0" y="480"/>
              <a:chExt cx="81" cy="3866"/>
            </a:xfrm>
          </p:grpSpPr>
          <p:pic>
            <p:nvPicPr>
              <p:cNvPr id="9271" name="Picture 55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48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2" name="Picture 56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86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3" name="Picture 57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24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4" name="Picture 58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63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5" name="Picture 59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01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6" name="Picture 60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40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7" name="Picture 61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78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8" name="Picture 62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16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9" name="Picture 63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55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80" name="Picture 64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93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35" name="Rectangle 19"/>
            <p:cNvSpPr>
              <a:spLocks noChangeArrowheads="1"/>
            </p:cNvSpPr>
            <p:nvPr/>
          </p:nvSpPr>
          <p:spPr bwMode="hidden">
            <a:xfrm>
              <a:off x="501" y="1824"/>
              <a:ext cx="192" cy="62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fld id="{C08BA74C-83AC-42A3-84DD-0F9C06312C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905A2-5447-4D39-AEA6-0CF0F89AE2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5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263B6-6556-47A2-870F-F2DA55D72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0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1B792-2A70-4054-B12A-B45FB5F53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73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E658-DC4D-4568-A2D7-9563AE4D5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13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6CD2-EDEB-4BF1-892F-C36B15455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65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E309C-6BFB-42FD-80CD-32D82EA67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34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DE30-DCB6-4D94-AF2F-F0BEC6D19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43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30BD1-0571-40C6-9518-641BD8957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93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3795-3C83-44E1-813E-67EB92628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9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601A3-A977-486E-AE00-2B543A6B8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53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1072" name="Rectangle 48"/>
            <p:cNvSpPr>
              <a:spLocks noChangeArrowheads="1"/>
            </p:cNvSpPr>
            <p:nvPr userDrawn="1"/>
          </p:nvSpPr>
          <p:spPr bwMode="hidden">
            <a:xfrm>
              <a:off x="528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4704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3" name="Picture 29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2" cy="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" name="Picture 30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48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5" name="Picture 31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86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24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63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01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9" name="Picture 35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40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0" name="Picture 36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78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1" name="Picture 37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16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55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3" name="Picture 39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93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5" name="Rectangle 41" descr="Stationery"/>
            <p:cNvSpPr>
              <a:spLocks noChangeArrowheads="1"/>
            </p:cNvSpPr>
            <p:nvPr userDrawn="1"/>
          </p:nvSpPr>
          <p:spPr bwMode="auto">
            <a:xfrm>
              <a:off x="480" y="69"/>
              <a:ext cx="576" cy="416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45" descr="Stationery"/>
            <p:cNvSpPr>
              <a:spLocks noChangeArrowheads="1"/>
            </p:cNvSpPr>
            <p:nvPr userDrawn="1"/>
          </p:nvSpPr>
          <p:spPr bwMode="auto">
            <a:xfrm>
              <a:off x="31" y="67"/>
              <a:ext cx="497" cy="4253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71" name="Picture 47" descr="ANABNR2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4944" cy="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6" name="Rectangle 52"/>
            <p:cNvSpPr>
              <a:spLocks noChangeArrowheads="1"/>
            </p:cNvSpPr>
            <p:nvPr userDrawn="1"/>
          </p:nvSpPr>
          <p:spPr bwMode="auto">
            <a:xfrm>
              <a:off x="336" y="288"/>
              <a:ext cx="1440" cy="19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85A0EC00-8B33-4870-8286-F68854E3C1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Promoting Learner Autonomy through a SALL Component of a Taught English Enhancement Course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Ellie LAW</a:t>
            </a:r>
            <a:endParaRPr lang="en-US" dirty="0"/>
          </a:p>
          <a:p>
            <a:r>
              <a:rPr lang="en-US" dirty="0" smtClean="0"/>
              <a:t>The University of Hong Kong</a:t>
            </a:r>
          </a:p>
          <a:p>
            <a:endParaRPr lang="en-US" dirty="0"/>
          </a:p>
          <a:p>
            <a:r>
              <a:rPr lang="en-US" sz="2400" dirty="0" smtClean="0"/>
              <a:t>DRAL2/ILA June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8BA74C-83AC-42A3-84DD-0F9C06312C1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1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700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67895"/>
            <a:ext cx="2133600" cy="476250"/>
          </a:xfrm>
        </p:spPr>
        <p:txBody>
          <a:bodyPr/>
          <a:lstStyle/>
          <a:p>
            <a:fld id="{04EC107E-B845-4B00-AA4E-9D3889039BD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003799"/>
              </p:ext>
            </p:extLst>
          </p:nvPr>
        </p:nvGraphicFramePr>
        <p:xfrm>
          <a:off x="457200" y="914400"/>
          <a:ext cx="8229600" cy="58521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20436"/>
                <a:gridCol w="2646219"/>
                <a:gridCol w="2220413"/>
                <a:gridCol w="26425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Weeks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1400" baseline="30000" dirty="0" smtClean="0">
                          <a:solidFill>
                            <a:schemeClr val="tx2"/>
                          </a:solidFill>
                        </a:rPr>
                        <a:t>st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hour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400" baseline="30000" dirty="0" smtClean="0">
                          <a:solidFill>
                            <a:schemeClr val="tx2"/>
                          </a:solidFill>
                        </a:rPr>
                        <a:t>nd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hour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Assignments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Whole class-</a:t>
                      </a:r>
                      <a:r>
                        <a:rPr lang="en-US" sz="1600" baseline="0" dirty="0" smtClean="0"/>
                        <a:t> Course Introduction+ </a:t>
                      </a:r>
                    </a:p>
                    <a:p>
                      <a:pPr algn="ctr"/>
                      <a:r>
                        <a:rPr lang="en-US" sz="1600" b="1" i="1" baseline="0" dirty="0" smtClean="0">
                          <a:solidFill>
                            <a:srgbClr val="FF02F3"/>
                          </a:solidFill>
                        </a:rPr>
                        <a:t>Introduction to SALL</a:t>
                      </a:r>
                      <a:r>
                        <a:rPr lang="en-US" sz="1600" baseline="0" dirty="0" smtClean="0"/>
                        <a:t>+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Grammar diagnostic test</a:t>
                      </a:r>
                      <a:endParaRPr lang="en-US" sz="16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Individual -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Speaking diagnostic test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sz="16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Submit SALL plan</a:t>
                      </a:r>
                      <a:endParaRPr lang="en-US" sz="15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Writing</a:t>
                      </a:r>
                      <a:r>
                        <a:rPr lang="en-US" sz="1600" baseline="0" dirty="0" smtClean="0"/>
                        <a:t> input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Writing</a:t>
                      </a:r>
                      <a:r>
                        <a:rPr lang="en-US" sz="1600" baseline="0" dirty="0" smtClean="0"/>
                        <a:t> input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Submit 1</a:t>
                      </a:r>
                      <a:r>
                        <a:rPr lang="en-US" sz="1500" b="1" i="1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 SALL report</a:t>
                      </a:r>
                      <a:endParaRPr lang="en-US" sz="15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Writing</a:t>
                      </a:r>
                      <a:r>
                        <a:rPr lang="en-US" sz="1600" baseline="0" dirty="0" smtClean="0"/>
                        <a:t> input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Vocabulary learning strategies</a:t>
                      </a:r>
                      <a:endParaRPr lang="en-US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Submit 2</a:t>
                      </a:r>
                      <a:r>
                        <a:rPr lang="en-US" sz="1500" b="1" i="1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 SALL report</a:t>
                      </a:r>
                      <a:endParaRPr lang="en-US" sz="15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Speaking</a:t>
                      </a:r>
                      <a:r>
                        <a:rPr lang="en-US" sz="1600" baseline="0" dirty="0" smtClean="0"/>
                        <a:t> input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Submit a journal article draft</a:t>
                      </a:r>
                      <a:endParaRPr lang="en-US" sz="15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Speaking</a:t>
                      </a:r>
                      <a:r>
                        <a:rPr lang="en-US" sz="1600" baseline="0" dirty="0" smtClean="0"/>
                        <a:t> input 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baseline="0" dirty="0" smtClean="0">
                          <a:solidFill>
                            <a:srgbClr val="FF02F3"/>
                          </a:solidFill>
                        </a:rPr>
                        <a:t>SALL progress check</a:t>
                      </a:r>
                      <a:endParaRPr lang="en-US" sz="1600" b="1" i="1" dirty="0" smtClean="0">
                        <a:solidFill>
                          <a:srgbClr val="FF02F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Submit 3</a:t>
                      </a:r>
                      <a:r>
                        <a:rPr lang="en-US" sz="1500" b="1" i="1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 SALL report</a:t>
                      </a:r>
                      <a:endParaRPr lang="en-US" sz="15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Writing Clinic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Speaking input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Speaking 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SALL hour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FF0000"/>
                          </a:solidFill>
                        </a:rPr>
                        <a:t>Submit final written SALL reflection</a:t>
                      </a:r>
                    </a:p>
                    <a:p>
                      <a:pPr algn="ctr"/>
                      <a:r>
                        <a:rPr lang="en-US" sz="1500" dirty="0" smtClean="0"/>
                        <a:t>Submit final journal article</a:t>
                      </a:r>
                      <a:endParaRPr lang="en-US" sz="15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Exam preparation + Course</a:t>
                      </a:r>
                      <a:r>
                        <a:rPr lang="en-US" sz="1600" baseline="0" dirty="0" smtClean="0"/>
                        <a:t> evaluation</a:t>
                      </a:r>
                      <a:endParaRPr lang="en-US" sz="1600" b="0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6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591811"/>
              </p:ext>
            </p:extLst>
          </p:nvPr>
        </p:nvGraphicFramePr>
        <p:xfrm>
          <a:off x="1066800" y="1676400"/>
          <a:ext cx="784859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200400"/>
                <a:gridCol w="2285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/>
                          </a:solidFill>
                        </a:rPr>
                        <a:t>Time line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/>
                          </a:solidFill>
                        </a:rPr>
                        <a:t>Research instruments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/>
                          </a:solidFill>
                        </a:rPr>
                        <a:t>No. of students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Beginning</a:t>
                      </a:r>
                      <a:r>
                        <a:rPr lang="en-US" sz="2000" i="1" baseline="0" dirty="0" smtClean="0"/>
                        <a:t> of course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Questionnaire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During the course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Individual interviews</a:t>
                      </a:r>
                      <a:r>
                        <a:rPr lang="en-US" sz="2000" baseline="0" dirty="0" smtClean="0"/>
                        <a:t> (3 times)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SALL written progress reports (3 reports)</a:t>
                      </a:r>
                    </a:p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End of course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Final written SALL reflection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Post-course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163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Eight months after</a:t>
                      </a:r>
                      <a:r>
                        <a:rPr lang="en-US" sz="2000" i="1" baseline="0" dirty="0" smtClean="0"/>
                        <a:t> the end of the course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Follow-up individual</a:t>
                      </a:r>
                      <a:r>
                        <a:rPr lang="en-US" sz="2000" baseline="0" dirty="0" smtClean="0"/>
                        <a:t> interview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3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85917"/>
              </p:ext>
            </p:extLst>
          </p:nvPr>
        </p:nvGraphicFramePr>
        <p:xfrm>
          <a:off x="1066800" y="1676400"/>
          <a:ext cx="784859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200400"/>
                <a:gridCol w="2285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/>
                          </a:solidFill>
                        </a:rPr>
                        <a:t>Time line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/>
                          </a:solidFill>
                        </a:rPr>
                        <a:t>Research instruments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/>
                          </a:solidFill>
                        </a:rPr>
                        <a:t>No. of students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rgbClr val="FF0000"/>
                          </a:solidFill>
                        </a:rPr>
                        <a:t>Beginning</a:t>
                      </a:r>
                      <a:r>
                        <a:rPr lang="en-US" sz="2000" i="1" baseline="0" dirty="0" smtClean="0">
                          <a:solidFill>
                            <a:srgbClr val="FF0000"/>
                          </a:solidFill>
                        </a:rPr>
                        <a:t> of course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Questionnaire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163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rgbClr val="0070C0"/>
                          </a:solidFill>
                        </a:rPr>
                        <a:t>During the course</a:t>
                      </a:r>
                      <a:endParaRPr lang="en-US" sz="20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Individual interviews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</a:rPr>
                        <a:t> (3 times)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</a:rPr>
                        <a:t>SALL written progress reports (3 reports)</a:t>
                      </a:r>
                    </a:p>
                    <a:p>
                      <a:endParaRPr lang="en-US" sz="20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5 out of 20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rgbClr val="0070C0"/>
                          </a:solidFill>
                        </a:rPr>
                        <a:t>End of course</a:t>
                      </a:r>
                      <a:endParaRPr lang="en-US" sz="20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</a:rPr>
                        <a:t>Final written SALL reflection</a:t>
                      </a:r>
                    </a:p>
                    <a:p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5 out of 20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rgbClr val="FF0000"/>
                          </a:solidFill>
                        </a:rPr>
                        <a:t>Post-course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163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Eight months after</a:t>
                      </a:r>
                      <a:r>
                        <a:rPr lang="en-US" sz="2000" i="1" baseline="0" dirty="0" smtClean="0"/>
                        <a:t> the end of the course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Follow-up individual</a:t>
                      </a:r>
                      <a:r>
                        <a:rPr lang="en-US" sz="2000" baseline="0" dirty="0" smtClean="0"/>
                        <a:t> interview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8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20000" cy="39290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what extent do </a:t>
            </a:r>
            <a:r>
              <a:rPr lang="en-US" i="1" dirty="0" smtClean="0">
                <a:solidFill>
                  <a:srgbClr val="FF0000"/>
                </a:solidFill>
              </a:rPr>
              <a:t>students develop learner autonomy </a:t>
            </a:r>
            <a:r>
              <a:rPr lang="en-US" dirty="0" smtClean="0"/>
              <a:t>after attending a taught English course which has a SALL component?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AutoNum type="arabicPeriod"/>
            </a:pPr>
            <a:r>
              <a:rPr lang="en-US" dirty="0" smtClean="0"/>
              <a:t>Comparison of students’ perceived independent language learning abilities </a:t>
            </a:r>
            <a:r>
              <a:rPr lang="en-US" i="1" dirty="0" smtClean="0"/>
              <a:t>at the beginning</a:t>
            </a:r>
            <a:r>
              <a:rPr lang="en-US" dirty="0" smtClean="0"/>
              <a:t> and </a:t>
            </a:r>
            <a:r>
              <a:rPr lang="en-US" i="1" dirty="0" smtClean="0"/>
              <a:t>the end of</a:t>
            </a:r>
            <a:r>
              <a:rPr lang="en-US" dirty="0" smtClean="0"/>
              <a:t> the course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Evidence of the development of learner autonomy in students’ reports and reflections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107E-B845-4B00-AA4E-9D3889039B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373761"/>
              </p:ext>
            </p:extLst>
          </p:nvPr>
        </p:nvGraphicFramePr>
        <p:xfrm>
          <a:off x="685800" y="381000"/>
          <a:ext cx="8305800" cy="57966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0"/>
                <a:gridCol w="990600"/>
                <a:gridCol w="990600"/>
              </a:tblGrid>
              <a:tr h="457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Students’ perceived independent language</a:t>
                      </a:r>
                      <a:r>
                        <a:rPr lang="en-GB" sz="1800" b="1" baseline="0" dirty="0" smtClean="0">
                          <a:effectLst/>
                        </a:rPr>
                        <a:t> learning abilities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>
                          <a:effectLst/>
                        </a:rPr>
                        <a:t>Mean Scores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endParaRPr lang="en-US" sz="14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600" b="1" dirty="0" smtClean="0">
                          <a:effectLst/>
                        </a:rPr>
                        <a:t>Q1 (Pre)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600" b="1" dirty="0" smtClean="0">
                          <a:effectLst/>
                        </a:rPr>
                        <a:t>Q2 (Post)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508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 </a:t>
                      </a:r>
                      <a:r>
                        <a:rPr lang="en-GB" sz="1400" dirty="0">
                          <a:effectLst/>
                        </a:rPr>
                        <a:t>I am able to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select appropriate language learning strategies </a:t>
                      </a:r>
                      <a:r>
                        <a:rPr lang="en-GB" sz="1400" dirty="0">
                          <a:effectLst/>
                        </a:rPr>
                        <a:t>(skills and methods) for different language learning tasks.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>
                          <a:effectLst/>
                        </a:rPr>
                        <a:t>3.13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3.55 </a:t>
                      </a:r>
                      <a:r>
                        <a:rPr lang="en-GB" sz="1800" b="1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2. </a:t>
                      </a:r>
                      <a:r>
                        <a:rPr lang="en-GB" sz="1400" dirty="0">
                          <a:effectLst/>
                        </a:rPr>
                        <a:t>I understand my own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learning styles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3.50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3.80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3. </a:t>
                      </a:r>
                      <a:r>
                        <a:rPr lang="en-GB" sz="1400" dirty="0">
                          <a:effectLst/>
                        </a:rPr>
                        <a:t>I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reflect</a:t>
                      </a:r>
                      <a:r>
                        <a:rPr lang="en-GB" sz="1400" dirty="0">
                          <a:effectLst/>
                        </a:rPr>
                        <a:t> (think carefully) on my own language learning process.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>
                          <a:effectLst/>
                        </a:rPr>
                        <a:t>3.19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3.63 </a:t>
                      </a:r>
                      <a:r>
                        <a:rPr lang="en-GB" sz="1800" b="1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08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4. </a:t>
                      </a:r>
                      <a:r>
                        <a:rPr lang="en-GB" sz="1400" dirty="0">
                          <a:effectLst/>
                        </a:rPr>
                        <a:t>When I select a language learning task,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I understand the purpose and the demands of the task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3.46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3.80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508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5. </a:t>
                      </a:r>
                      <a:r>
                        <a:rPr lang="en-GB" sz="1400" dirty="0">
                          <a:effectLst/>
                        </a:rPr>
                        <a:t>I know the kinds of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language learning strategies </a:t>
                      </a:r>
                      <a:r>
                        <a:rPr lang="en-GB" sz="1400" dirty="0">
                          <a:effectLst/>
                        </a:rPr>
                        <a:t>(skills and methods) that suit me most.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>
                          <a:effectLst/>
                        </a:rPr>
                        <a:t>3.18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3.68 </a:t>
                      </a:r>
                      <a:r>
                        <a:rPr lang="en-GB" sz="1800" b="1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6. </a:t>
                      </a:r>
                      <a:r>
                        <a:rPr lang="en-GB" sz="1400" dirty="0">
                          <a:effectLst/>
                        </a:rPr>
                        <a:t>I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set language learning goals </a:t>
                      </a:r>
                      <a:r>
                        <a:rPr lang="en-GB" sz="1400" dirty="0">
                          <a:effectLst/>
                        </a:rPr>
                        <a:t>for myself.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>
                          <a:effectLst/>
                        </a:rPr>
                        <a:t>3.01</a:t>
                      </a:r>
                      <a:endParaRPr lang="en-US" sz="1800" b="1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b="1" dirty="0" smtClean="0">
                          <a:effectLst/>
                        </a:rPr>
                        <a:t>3.74 </a:t>
                      </a:r>
                      <a:r>
                        <a:rPr lang="en-GB" sz="1800" b="1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7. </a:t>
                      </a:r>
                      <a:r>
                        <a:rPr lang="en-GB" sz="1400" dirty="0">
                          <a:effectLst/>
                        </a:rPr>
                        <a:t>I am able to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identify my own weaknesses </a:t>
                      </a:r>
                      <a:r>
                        <a:rPr lang="en-GB" sz="1400" dirty="0">
                          <a:effectLst/>
                        </a:rPr>
                        <a:t>in language learning.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3.48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3.82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8. </a:t>
                      </a:r>
                      <a:r>
                        <a:rPr lang="en-GB" sz="1400" dirty="0">
                          <a:effectLst/>
                        </a:rPr>
                        <a:t>I am able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to monitor (check) my own language learning progress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3.02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3.37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9. </a:t>
                      </a:r>
                      <a:r>
                        <a:rPr lang="en-GB" sz="1400" dirty="0">
                          <a:effectLst/>
                        </a:rPr>
                        <a:t>I am able to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evaluate my own language learning progress.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3.06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3.43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10. </a:t>
                      </a:r>
                      <a:r>
                        <a:rPr lang="en-GB" sz="1400" dirty="0">
                          <a:effectLst/>
                        </a:rPr>
                        <a:t>I am able to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create an effective language learning plan</a:t>
                      </a:r>
                      <a:r>
                        <a:rPr lang="en-GB" sz="1400" dirty="0">
                          <a:effectLst/>
                        </a:rPr>
                        <a:t> for myself.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2.91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3.28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72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11. </a:t>
                      </a:r>
                      <a:r>
                        <a:rPr lang="en-GB" sz="1400" dirty="0">
                          <a:effectLst/>
                        </a:rPr>
                        <a:t>I am able to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choose suitable language learning materials and resources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>
                          <a:effectLst/>
                        </a:rPr>
                        <a:t>3.17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3.47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23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12. </a:t>
                      </a:r>
                      <a:r>
                        <a:rPr lang="en-GB" sz="1400" dirty="0">
                          <a:effectLst/>
                        </a:rPr>
                        <a:t>I know my own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purposes of learning English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>
                          <a:effectLst/>
                        </a:rPr>
                        <a:t>3.91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4.08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508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13. </a:t>
                      </a:r>
                      <a:r>
                        <a:rPr lang="en-GB" sz="1400" dirty="0">
                          <a:effectLst/>
                        </a:rPr>
                        <a:t>I understand how the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language learning tasks I choose help me achieve my own language learning purposes</a:t>
                      </a:r>
                      <a:r>
                        <a:rPr lang="en-GB" sz="1400" dirty="0">
                          <a:effectLst/>
                        </a:rPr>
                        <a:t>.   </a:t>
                      </a:r>
                      <a:endParaRPr lang="en-US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>
                          <a:effectLst/>
                        </a:rPr>
                        <a:t>3.41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955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3.70 </a:t>
                      </a:r>
                      <a:r>
                        <a:rPr lang="en-GB" sz="1800" dirty="0" smtClean="0">
                          <a:effectLst/>
                          <a:sym typeface="Wingdings"/>
                        </a:rPr>
                        <a:t>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553200"/>
            <a:ext cx="1905000" cy="457200"/>
          </a:xfrm>
        </p:spPr>
        <p:txBody>
          <a:bodyPr/>
          <a:lstStyle/>
          <a:p>
            <a:fld id="{74E1B792-2A70-4054-B12A-B45FB5F5375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2133600" y="6255649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Likert scale: Strongly disagree 1 </a:t>
            </a:r>
            <a:r>
              <a:rPr lang="en-GB" b="1" dirty="0">
                <a:sym typeface="Wingdings"/>
              </a:rPr>
              <a:t></a:t>
            </a:r>
            <a:r>
              <a:rPr lang="en-GB" b="1" dirty="0"/>
              <a:t> 5 Strongly agree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82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Changes in Students’ Perceived Independent Language Learning Abilities at the End of the Course</a:t>
            </a:r>
            <a:endParaRPr lang="en-US" sz="27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207326"/>
              </p:ext>
            </p:extLst>
          </p:nvPr>
        </p:nvGraphicFramePr>
        <p:xfrm>
          <a:off x="1371600" y="1981200"/>
          <a:ext cx="7086600" cy="36746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4841"/>
                <a:gridCol w="3250926"/>
                <a:gridCol w="2390833"/>
              </a:tblGrid>
              <a:tr h="50744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Changes in students’ </a:t>
                      </a:r>
                      <a:r>
                        <a:rPr lang="en-GB" sz="1600" b="1" dirty="0" smtClean="0">
                          <a:effectLst/>
                        </a:rPr>
                        <a:t>perceived independent</a:t>
                      </a:r>
                      <a:r>
                        <a:rPr lang="en-GB" sz="1600" b="1" baseline="0" dirty="0" smtClean="0">
                          <a:effectLst/>
                        </a:rPr>
                        <a:t> language learning abilities (Items 1-13)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Average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73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Positive change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High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7.4%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9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Medium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High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23.3%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Medium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6.7%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5979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No change 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High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High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32%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92D050"/>
                    </a:solidFill>
                  </a:tcPr>
                </a:tc>
              </a:tr>
              <a:tr h="339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Medium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Medium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15.0%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92D050"/>
                    </a:solidFill>
                  </a:tcPr>
                </a:tc>
              </a:tr>
              <a:tr h="350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Low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3.7%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92D050"/>
                    </a:solidFill>
                  </a:tcPr>
                </a:tc>
              </a:tr>
              <a:tr h="35035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Negative change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High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Low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1.9%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00"/>
                    </a:solidFill>
                  </a:tcPr>
                </a:tc>
              </a:tr>
              <a:tr h="350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High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Medium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5.5%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00"/>
                    </a:solidFill>
                  </a:tcPr>
                </a:tc>
              </a:tr>
              <a:tr h="350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Medium </a:t>
                      </a:r>
                      <a:r>
                        <a:rPr lang="en-GB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600" dirty="0">
                          <a:effectLst/>
                        </a:rPr>
                        <a:t> Low</a:t>
                      </a:r>
                      <a:endParaRPr lang="en-US" sz="16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3.0%</a:t>
                      </a:r>
                      <a:endParaRPr lang="en-US" sz="1600" b="1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56091" marR="56091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5791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Note: </a:t>
            </a:r>
            <a:r>
              <a:rPr lang="en-GB" sz="1600" i="1" dirty="0" smtClean="0"/>
              <a:t>‘Low’  means </a:t>
            </a:r>
            <a:r>
              <a:rPr lang="en-GB" sz="1600" i="1" dirty="0"/>
              <a:t>1-Strongly disagree or 2-Disagree; </a:t>
            </a:r>
            <a:endParaRPr lang="en-GB" sz="1600" i="1" dirty="0" smtClean="0"/>
          </a:p>
          <a:p>
            <a:r>
              <a:rPr lang="en-GB" sz="1600" i="1" dirty="0" smtClean="0"/>
              <a:t>         ‘Medium’  means </a:t>
            </a:r>
            <a:r>
              <a:rPr lang="en-GB" sz="1600" i="1" dirty="0"/>
              <a:t>3-Neutral; </a:t>
            </a:r>
            <a:endParaRPr lang="en-GB" sz="1600" i="1" dirty="0" smtClean="0"/>
          </a:p>
          <a:p>
            <a:r>
              <a:rPr lang="en-GB" sz="1600" i="1" dirty="0" smtClean="0"/>
              <a:t>         ‘High’  means 4-Agree </a:t>
            </a:r>
            <a:r>
              <a:rPr lang="en-GB" sz="1600" i="1" dirty="0"/>
              <a:t>or 5-Strongly agree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16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</a:rPr>
              <a:t>Evidence of </a:t>
            </a:r>
            <a:r>
              <a:rPr lang="en-US" sz="4000" dirty="0" smtClean="0">
                <a:solidFill>
                  <a:srgbClr val="002060"/>
                </a:solidFill>
              </a:rPr>
              <a:t>Students’ Development </a:t>
            </a:r>
            <a:r>
              <a:rPr lang="en-US" sz="4000" dirty="0">
                <a:solidFill>
                  <a:srgbClr val="002060"/>
                </a:solidFill>
              </a:rPr>
              <a:t>of Learner </a:t>
            </a:r>
            <a:r>
              <a:rPr lang="en-US" sz="4000" dirty="0" smtClean="0">
                <a:solidFill>
                  <a:srgbClr val="002060"/>
                </a:solidFill>
              </a:rPr>
              <a:t>Autonomy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848600" cy="4267200"/>
          </a:xfrm>
        </p:spPr>
        <p:txBody>
          <a:bodyPr/>
          <a:lstStyle/>
          <a:p>
            <a:r>
              <a:rPr lang="en-US" sz="2000" dirty="0" smtClean="0"/>
              <a:t>“Sometimes </a:t>
            </a:r>
            <a:r>
              <a:rPr lang="en-US" sz="2000" dirty="0"/>
              <a:t>I'm really busy studying other subjects or courses. </a:t>
            </a:r>
            <a:r>
              <a:rPr lang="en-US" sz="2000" dirty="0">
                <a:solidFill>
                  <a:srgbClr val="FF0000"/>
                </a:solidFill>
              </a:rPr>
              <a:t>No matter how busy I was, I would squeeze some time, maybe 1 </a:t>
            </a:r>
            <a:r>
              <a:rPr lang="en-US" sz="2000" dirty="0" err="1">
                <a:solidFill>
                  <a:srgbClr val="FF0000"/>
                </a:solidFill>
              </a:rPr>
              <a:t>hr</a:t>
            </a:r>
            <a:r>
              <a:rPr lang="en-US" sz="2000" dirty="0">
                <a:solidFill>
                  <a:srgbClr val="FF0000"/>
                </a:solidFill>
              </a:rPr>
              <a:t> in 2 days to really work on my English</a:t>
            </a:r>
            <a:r>
              <a:rPr lang="en-US" sz="2000" dirty="0"/>
              <a:t>. I think it's </a:t>
            </a:r>
            <a:r>
              <a:rPr lang="en-US" sz="2000" dirty="0" smtClean="0"/>
              <a:t>an improvement”. (Learner A,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SALL interview)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“I </a:t>
            </a:r>
            <a:r>
              <a:rPr lang="en-US" sz="2000" dirty="0">
                <a:solidFill>
                  <a:srgbClr val="FF0000"/>
                </a:solidFill>
              </a:rPr>
              <a:t>planned regularly and did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few activities for all aspects of SALL </a:t>
            </a:r>
            <a:r>
              <a:rPr lang="en-US" sz="2000" dirty="0" smtClean="0">
                <a:solidFill>
                  <a:srgbClr val="FF0000"/>
                </a:solidFill>
              </a:rPr>
              <a:t>goals </a:t>
            </a:r>
            <a:r>
              <a:rPr lang="en-US" sz="2000" dirty="0"/>
              <a:t>with enough improvement in the aspect of </a:t>
            </a:r>
            <a:r>
              <a:rPr lang="en-US" sz="2000" dirty="0" smtClean="0"/>
              <a:t>speaking”. (Learner B, Final written SALL reflection)</a:t>
            </a:r>
          </a:p>
          <a:p>
            <a:endParaRPr lang="en-US" sz="2000" dirty="0" smtClean="0"/>
          </a:p>
          <a:p>
            <a:r>
              <a:rPr lang="en-US" sz="2000" dirty="0" smtClean="0"/>
              <a:t>“I </a:t>
            </a:r>
            <a:r>
              <a:rPr lang="en-US" sz="2000" dirty="0"/>
              <a:t>know </a:t>
            </a:r>
            <a:r>
              <a:rPr lang="en-US" sz="2000" dirty="0">
                <a:solidFill>
                  <a:srgbClr val="FF0000"/>
                </a:solidFill>
              </a:rPr>
              <a:t>I have to set the goals first </a:t>
            </a:r>
            <a:r>
              <a:rPr lang="en-US" sz="2000" dirty="0"/>
              <a:t>and then </a:t>
            </a:r>
            <a:r>
              <a:rPr lang="en-US" sz="2000" dirty="0" smtClean="0">
                <a:solidFill>
                  <a:srgbClr val="FF0000"/>
                </a:solidFill>
              </a:rPr>
              <a:t>select materials to </a:t>
            </a:r>
            <a:r>
              <a:rPr lang="en-US" sz="2000" dirty="0">
                <a:solidFill>
                  <a:srgbClr val="FF0000"/>
                </a:solidFill>
              </a:rPr>
              <a:t>do some exercises</a:t>
            </a:r>
            <a:r>
              <a:rPr lang="en-US" sz="2000" dirty="0"/>
              <a:t> between these few months. I can </a:t>
            </a:r>
            <a:r>
              <a:rPr lang="en-US" sz="2000" dirty="0">
                <a:solidFill>
                  <a:srgbClr val="FF0000"/>
                </a:solidFill>
              </a:rPr>
              <a:t>learn the organization of my </a:t>
            </a:r>
            <a:r>
              <a:rPr lang="en-US" sz="2000" dirty="0" smtClean="0">
                <a:solidFill>
                  <a:srgbClr val="FF0000"/>
                </a:solidFill>
              </a:rPr>
              <a:t>learning”</a:t>
            </a:r>
            <a:r>
              <a:rPr lang="en-US" sz="2000" dirty="0" smtClean="0"/>
              <a:t>. (Learner C,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SALL interview)</a:t>
            </a:r>
            <a:endParaRPr lang="en-US" sz="2000" dirty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7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Learning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u="sng" dirty="0" smtClean="0"/>
              <a:t>Limited evidence </a:t>
            </a:r>
            <a:r>
              <a:rPr lang="en-US" sz="2200" dirty="0" smtClean="0"/>
              <a:t>of learners’ ability to monitor learning progress:</a:t>
            </a:r>
          </a:p>
          <a:p>
            <a:endParaRPr lang="en-US" sz="2400" dirty="0" smtClean="0"/>
          </a:p>
          <a:p>
            <a:r>
              <a:rPr lang="en-US" sz="2400" dirty="0" smtClean="0"/>
              <a:t>“I </a:t>
            </a:r>
            <a:r>
              <a:rPr lang="en-US" sz="2400" dirty="0"/>
              <a:t>seldom do </a:t>
            </a:r>
            <a:r>
              <a:rPr lang="en-US" sz="2400" dirty="0" smtClean="0"/>
              <a:t>so [checking progress]. </a:t>
            </a:r>
            <a:r>
              <a:rPr lang="en-US" sz="2400" dirty="0"/>
              <a:t>I always do some activities to improve myself but </a:t>
            </a:r>
            <a:r>
              <a:rPr lang="en-US" sz="2400" dirty="0">
                <a:solidFill>
                  <a:srgbClr val="FF0000"/>
                </a:solidFill>
              </a:rPr>
              <a:t>I didn’t monitor </a:t>
            </a:r>
            <a:r>
              <a:rPr lang="en-US" sz="2400" dirty="0" smtClean="0">
                <a:solidFill>
                  <a:srgbClr val="FF0000"/>
                </a:solidFill>
              </a:rPr>
              <a:t>my </a:t>
            </a:r>
            <a:r>
              <a:rPr lang="en-US" sz="2400" dirty="0">
                <a:solidFill>
                  <a:srgbClr val="FF0000"/>
                </a:solidFill>
              </a:rPr>
              <a:t>progress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I didn’t think about it”.  </a:t>
            </a:r>
            <a:r>
              <a:rPr lang="en-US" sz="2400" dirty="0" smtClean="0"/>
              <a:t>(Learner B,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SALL interview)</a:t>
            </a:r>
          </a:p>
          <a:p>
            <a:endParaRPr lang="en-US" sz="2400" dirty="0" smtClean="0"/>
          </a:p>
          <a:p>
            <a:r>
              <a:rPr lang="en-US" sz="2400" dirty="0" smtClean="0"/>
              <a:t>“For monitoring progress, </a:t>
            </a:r>
            <a:r>
              <a:rPr lang="en-US" sz="2400" dirty="0">
                <a:solidFill>
                  <a:srgbClr val="FF0000"/>
                </a:solidFill>
              </a:rPr>
              <a:t>I don’t think I fulfill this </a:t>
            </a:r>
            <a:r>
              <a:rPr lang="en-US" sz="2400" dirty="0" smtClean="0">
                <a:solidFill>
                  <a:srgbClr val="FF0000"/>
                </a:solidFill>
              </a:rPr>
              <a:t>because </a:t>
            </a:r>
            <a:r>
              <a:rPr lang="en-US" sz="2400" dirty="0">
                <a:solidFill>
                  <a:srgbClr val="FF0000"/>
                </a:solidFill>
              </a:rPr>
              <a:t>one reason is I don’t know how can I </a:t>
            </a:r>
            <a:r>
              <a:rPr lang="en-US" sz="2400" dirty="0" smtClean="0">
                <a:solidFill>
                  <a:srgbClr val="FF0000"/>
                </a:solidFill>
              </a:rPr>
              <a:t>do it”</a:t>
            </a:r>
            <a:r>
              <a:rPr lang="en-US" sz="2400" dirty="0" smtClean="0"/>
              <a:t>. (Learner A,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SALL interview)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5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Learning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“I </a:t>
            </a:r>
            <a:r>
              <a:rPr lang="en-US" sz="2400" dirty="0">
                <a:solidFill>
                  <a:srgbClr val="FF0000"/>
                </a:solidFill>
              </a:rPr>
              <a:t>videoed my presentations and I saw the difference from the beginning and the final </a:t>
            </a:r>
            <a:r>
              <a:rPr lang="en-US" sz="2400" dirty="0" smtClean="0">
                <a:solidFill>
                  <a:srgbClr val="FF0000"/>
                </a:solidFill>
              </a:rPr>
              <a:t>presentation.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 thought I improved a lot on that so I was really happy with that. My ability to present ideas and talking to the public was a lot better </a:t>
            </a:r>
            <a:r>
              <a:rPr lang="en-US" sz="2400" dirty="0" smtClean="0">
                <a:solidFill>
                  <a:schemeClr val="tx1"/>
                </a:solidFill>
              </a:rPr>
              <a:t>after that”. (Learner D, </a:t>
            </a:r>
            <a:r>
              <a:rPr lang="en-US" sz="2400" dirty="0" smtClean="0"/>
              <a:t>Final SALL written report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“I </a:t>
            </a:r>
            <a:r>
              <a:rPr lang="en-US" sz="2400" dirty="0"/>
              <a:t>worked on grammar.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tried to test myself by doing a past exam paper</a:t>
            </a:r>
            <a:r>
              <a:rPr lang="en-US" sz="2400" dirty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I </a:t>
            </a:r>
            <a:r>
              <a:rPr lang="en-US" sz="2400" dirty="0" err="1" smtClean="0">
                <a:solidFill>
                  <a:srgbClr val="FF0000"/>
                </a:solidFill>
              </a:rPr>
              <a:t>analyse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the answers I got correctly and wrongly and those I missed. </a:t>
            </a:r>
            <a:r>
              <a:rPr lang="en-US" sz="2400" dirty="0" smtClean="0">
                <a:solidFill>
                  <a:srgbClr val="FF0000"/>
                </a:solidFill>
              </a:rPr>
              <a:t>I then made my own notes to remind myself of the mistakes”.</a:t>
            </a:r>
            <a:r>
              <a:rPr lang="en-US" sz="2400" dirty="0" smtClean="0"/>
              <a:t> (Learner A,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SALL interview)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8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to the Research</a:t>
            </a:r>
          </a:p>
          <a:p>
            <a:r>
              <a:rPr lang="en-US" dirty="0" smtClean="0"/>
              <a:t>Research Focus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Findings and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2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772400" cy="1143000"/>
          </a:xfrm>
        </p:spPr>
        <p:txBody>
          <a:bodyPr/>
          <a:lstStyle/>
          <a:p>
            <a:r>
              <a:rPr lang="en-US" dirty="0" smtClean="0"/>
              <a:t>Reflecting 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772400" cy="44196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“The </a:t>
            </a:r>
            <a:r>
              <a:rPr lang="en-US" sz="2400" dirty="0">
                <a:solidFill>
                  <a:srgbClr val="FF0000"/>
                </a:solidFill>
              </a:rPr>
              <a:t>activity would be more effective and helpful if </a:t>
            </a:r>
            <a:r>
              <a:rPr lang="en-US" sz="2400" dirty="0"/>
              <a:t>I do a little bit of research about the topic before discussion next time so I </a:t>
            </a:r>
            <a:r>
              <a:rPr lang="en-US" sz="2400" dirty="0" smtClean="0"/>
              <a:t>will </a:t>
            </a:r>
            <a:r>
              <a:rPr lang="en-US" sz="2400" dirty="0"/>
              <a:t>have more concrete things to talk about which can in turn improve my content and clarity when </a:t>
            </a:r>
            <a:r>
              <a:rPr lang="en-US" sz="2400" dirty="0" smtClean="0"/>
              <a:t>speaking”. (Learner D,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SALL report)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“When </a:t>
            </a:r>
            <a:r>
              <a:rPr lang="en-US" sz="2400" dirty="0"/>
              <a:t>I use English to talk or have an interview, I always thought about the correct sentences with no grammar mistake, but </a:t>
            </a:r>
            <a:r>
              <a:rPr lang="en-US" sz="2400" dirty="0">
                <a:solidFill>
                  <a:srgbClr val="FF0000"/>
                </a:solidFill>
              </a:rPr>
              <a:t>this will make my speaking not smooth enough and finally the sentence may become worse than those with some grammar </a:t>
            </a:r>
            <a:r>
              <a:rPr lang="en-US" sz="2400" dirty="0" smtClean="0">
                <a:solidFill>
                  <a:srgbClr val="FF0000"/>
                </a:solidFill>
              </a:rPr>
              <a:t>mistakes”</a:t>
            </a:r>
            <a:r>
              <a:rPr lang="en-US" sz="2400" dirty="0" smtClean="0"/>
              <a:t>. (Learner E,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SALL report)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5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“This </a:t>
            </a:r>
            <a:r>
              <a:rPr lang="en-US" sz="2400" dirty="0">
                <a:solidFill>
                  <a:schemeClr val="tx1"/>
                </a:solidFill>
              </a:rPr>
              <a:t>course helps me to </a:t>
            </a:r>
            <a:r>
              <a:rPr lang="en-US" sz="2400" dirty="0">
                <a:solidFill>
                  <a:srgbClr val="FF0000"/>
                </a:solidFill>
              </a:rPr>
              <a:t>understand my ability to be an independent learner</a:t>
            </a:r>
            <a:r>
              <a:rPr lang="en-US" sz="2400" dirty="0">
                <a:solidFill>
                  <a:schemeClr val="tx1"/>
                </a:solidFill>
              </a:rPr>
              <a:t>. I am a </a:t>
            </a:r>
            <a:r>
              <a:rPr lang="en-US" sz="2400" dirty="0">
                <a:solidFill>
                  <a:srgbClr val="FF0000"/>
                </a:solidFill>
              </a:rPr>
              <a:t>motivated and proactive learner who is capable of </a:t>
            </a:r>
            <a:r>
              <a:rPr lang="en-US" sz="2400" dirty="0" smtClean="0">
                <a:solidFill>
                  <a:srgbClr val="FF0000"/>
                </a:solidFill>
              </a:rPr>
              <a:t>planning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and organizing </a:t>
            </a:r>
            <a:r>
              <a:rPr lang="en-US" sz="2400" dirty="0">
                <a:solidFill>
                  <a:srgbClr val="FF0000"/>
                </a:solidFill>
              </a:rPr>
              <a:t>useful learning activities according </a:t>
            </a:r>
            <a:r>
              <a:rPr lang="en-US" sz="2400" dirty="0" smtClean="0">
                <a:solidFill>
                  <a:srgbClr val="FF0000"/>
                </a:solidFill>
              </a:rPr>
              <a:t>to my </a:t>
            </a:r>
            <a:r>
              <a:rPr lang="en-US" sz="2400" dirty="0">
                <a:solidFill>
                  <a:srgbClr val="FF0000"/>
                </a:solidFill>
              </a:rPr>
              <a:t>interests and strengths, as well as taking control and autonomy over the process</a:t>
            </a:r>
            <a:r>
              <a:rPr lang="en-US" sz="2400" dirty="0">
                <a:solidFill>
                  <a:schemeClr val="tx1"/>
                </a:solidFill>
              </a:rPr>
              <a:t>. However, I also </a:t>
            </a:r>
            <a:r>
              <a:rPr lang="en-US" sz="2400" dirty="0">
                <a:solidFill>
                  <a:srgbClr val="FF0000"/>
                </a:solidFill>
              </a:rPr>
              <a:t>encounter difficulties </a:t>
            </a:r>
            <a:r>
              <a:rPr lang="en-US" sz="2400" dirty="0">
                <a:solidFill>
                  <a:schemeClr val="tx1"/>
                </a:solidFill>
              </a:rPr>
              <a:t>in time management and keeping myself motivated with a tight schedule. I </a:t>
            </a:r>
            <a:r>
              <a:rPr lang="en-US" sz="2400" dirty="0">
                <a:solidFill>
                  <a:srgbClr val="FF0000"/>
                </a:solidFill>
              </a:rPr>
              <a:t>could overcome this </a:t>
            </a:r>
            <a:r>
              <a:rPr lang="en-US" sz="2400" dirty="0">
                <a:solidFill>
                  <a:schemeClr val="tx1"/>
                </a:solidFill>
              </a:rPr>
              <a:t>by setting less ambitious goals next </a:t>
            </a:r>
            <a:r>
              <a:rPr lang="en-US" sz="2400" dirty="0" smtClean="0">
                <a:solidFill>
                  <a:schemeClr val="tx1"/>
                </a:solidFill>
              </a:rPr>
              <a:t>time”. (Learner A, Final written SALL reflection)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1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Problem-solving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“I </a:t>
            </a:r>
            <a:r>
              <a:rPr lang="en-US" sz="2400" dirty="0"/>
              <a:t>overcame these difficulties by </a:t>
            </a:r>
            <a:r>
              <a:rPr lang="en-US" sz="2400" dirty="0">
                <a:solidFill>
                  <a:srgbClr val="FF0000"/>
                </a:solidFill>
              </a:rPr>
              <a:t>trial and </a:t>
            </a:r>
            <a:r>
              <a:rPr lang="en-US" sz="2400" dirty="0" smtClean="0">
                <a:solidFill>
                  <a:srgbClr val="FF0000"/>
                </a:solidFill>
              </a:rPr>
              <a:t>error. The SALL </a:t>
            </a:r>
            <a:r>
              <a:rPr lang="en-US" sz="2400" dirty="0">
                <a:solidFill>
                  <a:srgbClr val="FF0000"/>
                </a:solidFill>
              </a:rPr>
              <a:t>activities were changed again and again when the result was not </a:t>
            </a:r>
            <a:r>
              <a:rPr lang="en-US" sz="2400" dirty="0" smtClean="0">
                <a:solidFill>
                  <a:srgbClr val="FF0000"/>
                </a:solidFill>
              </a:rPr>
              <a:t>satisfying”</a:t>
            </a:r>
            <a:r>
              <a:rPr lang="en-US" sz="2400" dirty="0" smtClean="0"/>
              <a:t>. (Learner B, Final written SALL reflection)</a:t>
            </a:r>
          </a:p>
          <a:p>
            <a:endParaRPr lang="en-US" sz="2400" dirty="0" smtClean="0"/>
          </a:p>
          <a:p>
            <a:r>
              <a:rPr lang="en-US" sz="2400" dirty="0" smtClean="0"/>
              <a:t>“I </a:t>
            </a:r>
            <a:r>
              <a:rPr lang="en-US" sz="2400" dirty="0"/>
              <a:t>went about solving this problem by </a:t>
            </a:r>
            <a:r>
              <a:rPr lang="en-US" sz="2400" dirty="0" err="1">
                <a:solidFill>
                  <a:srgbClr val="FF0000"/>
                </a:solidFill>
              </a:rPr>
              <a:t>prioritising</a:t>
            </a:r>
            <a:r>
              <a:rPr lang="en-US" sz="2400" dirty="0">
                <a:solidFill>
                  <a:srgbClr val="FF0000"/>
                </a:solidFill>
              </a:rPr>
              <a:t> my work and I set myself a specific </a:t>
            </a:r>
            <a:r>
              <a:rPr lang="en-US" sz="2400" dirty="0" smtClean="0">
                <a:solidFill>
                  <a:srgbClr val="FF0000"/>
                </a:solidFill>
              </a:rPr>
              <a:t>time for </a:t>
            </a:r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activities”</a:t>
            </a:r>
            <a:r>
              <a:rPr lang="en-US" sz="2400" dirty="0" smtClean="0"/>
              <a:t>. (Learner D, Final written SALL reflection)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3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the Independent Learning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772400" cy="4114800"/>
          </a:xfrm>
        </p:spPr>
        <p:txBody>
          <a:bodyPr/>
          <a:lstStyle/>
          <a:p>
            <a:r>
              <a:rPr lang="en-US" sz="2300" dirty="0" smtClean="0">
                <a:solidFill>
                  <a:schemeClr val="tx1"/>
                </a:solidFill>
              </a:rPr>
              <a:t>“Yes</a:t>
            </a:r>
            <a:r>
              <a:rPr lang="en-US" sz="2300" dirty="0">
                <a:solidFill>
                  <a:schemeClr val="tx1"/>
                </a:solidFill>
              </a:rPr>
              <a:t>, I think I have </a:t>
            </a:r>
            <a:r>
              <a:rPr lang="en-US" sz="2300" dirty="0">
                <a:solidFill>
                  <a:srgbClr val="FF0000"/>
                </a:solidFill>
              </a:rPr>
              <a:t>learned some ways to learn by myself, to motivate myself to learn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/>
              <a:t>not only for English but also chemistry or biochemistry</a:t>
            </a:r>
            <a:r>
              <a:rPr lang="en-US" sz="2300" dirty="0">
                <a:solidFill>
                  <a:schemeClr val="tx1"/>
                </a:solidFill>
              </a:rPr>
              <a:t>, I can </a:t>
            </a:r>
            <a:r>
              <a:rPr lang="en-US" sz="2300" dirty="0">
                <a:solidFill>
                  <a:srgbClr val="FF0000"/>
                </a:solidFill>
              </a:rPr>
              <a:t>apply the skills in other subjects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>
                <a:solidFill>
                  <a:srgbClr val="FF0000"/>
                </a:solidFill>
              </a:rPr>
              <a:t>This course taught me to first set goals, then try to monitor myself throughout the learning process...I think that's </a:t>
            </a:r>
            <a:r>
              <a:rPr lang="en-US" sz="2300" dirty="0" smtClean="0">
                <a:solidFill>
                  <a:srgbClr val="FF0000"/>
                </a:solidFill>
              </a:rPr>
              <a:t>important”</a:t>
            </a:r>
            <a:r>
              <a:rPr lang="en-US" sz="2300" dirty="0" smtClean="0">
                <a:solidFill>
                  <a:schemeClr val="tx1"/>
                </a:solidFill>
              </a:rPr>
              <a:t>. (Learner B, 3</a:t>
            </a:r>
            <a:r>
              <a:rPr lang="en-US" sz="2300" baseline="30000" dirty="0" smtClean="0">
                <a:solidFill>
                  <a:schemeClr val="tx1"/>
                </a:solidFill>
              </a:rPr>
              <a:t>rd</a:t>
            </a:r>
            <a:r>
              <a:rPr lang="en-US" sz="2300" dirty="0" smtClean="0">
                <a:solidFill>
                  <a:schemeClr val="tx1"/>
                </a:solidFill>
              </a:rPr>
              <a:t> Interview)</a:t>
            </a: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r>
              <a:rPr lang="en-US" sz="2300" dirty="0" smtClean="0"/>
              <a:t>“I </a:t>
            </a:r>
            <a:r>
              <a:rPr lang="en-US" sz="2300" dirty="0"/>
              <a:t>think independent learning is </a:t>
            </a:r>
            <a:r>
              <a:rPr lang="en-US" sz="2300" dirty="0">
                <a:solidFill>
                  <a:srgbClr val="FF0000"/>
                </a:solidFill>
              </a:rPr>
              <a:t>not only beneficial for this course alone but can be applied to other courses and other areas of my learning </a:t>
            </a:r>
            <a:r>
              <a:rPr lang="en-US" sz="2300" dirty="0" smtClean="0">
                <a:solidFill>
                  <a:srgbClr val="FF0000"/>
                </a:solidFill>
              </a:rPr>
              <a:t>process”</a:t>
            </a:r>
            <a:r>
              <a:rPr lang="en-US" sz="2300" dirty="0" smtClean="0"/>
              <a:t>. (Learner D, Final written SALL reflection)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7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Metacognitive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“I </a:t>
            </a:r>
            <a:r>
              <a:rPr lang="en-US" sz="2400" dirty="0">
                <a:solidFill>
                  <a:srgbClr val="FF0000"/>
                </a:solidFill>
              </a:rPr>
              <a:t>know which method is suitable or comfortable for me. I could understand what standard of my language on grammar or speaking.</a:t>
            </a:r>
            <a:r>
              <a:rPr lang="en-US" sz="2400" dirty="0">
                <a:solidFill>
                  <a:schemeClr val="tx1"/>
                </a:solidFill>
              </a:rPr>
              <a:t> It is very important for me to </a:t>
            </a:r>
            <a:r>
              <a:rPr lang="en-US" sz="2400" dirty="0">
                <a:solidFill>
                  <a:srgbClr val="FF0000"/>
                </a:solidFill>
              </a:rPr>
              <a:t>adjust my goals or find out other suitable </a:t>
            </a:r>
            <a:r>
              <a:rPr lang="en-US" sz="2400" dirty="0" smtClean="0">
                <a:solidFill>
                  <a:srgbClr val="FF0000"/>
                </a:solidFill>
              </a:rPr>
              <a:t>resources”</a:t>
            </a:r>
            <a:r>
              <a:rPr lang="en-US" sz="2400" dirty="0" smtClean="0">
                <a:solidFill>
                  <a:schemeClr val="tx1"/>
                </a:solidFill>
              </a:rPr>
              <a:t>. (Learner C, 2</a:t>
            </a:r>
            <a:r>
              <a:rPr lang="en-US" sz="2400" baseline="30000" dirty="0" smtClean="0">
                <a:solidFill>
                  <a:schemeClr val="tx1"/>
                </a:solidFill>
              </a:rPr>
              <a:t>nd </a:t>
            </a:r>
            <a:r>
              <a:rPr lang="en-US" sz="2400" dirty="0" smtClean="0">
                <a:solidFill>
                  <a:schemeClr val="tx1"/>
                </a:solidFill>
              </a:rPr>
              <a:t>SALL interview)</a:t>
            </a:r>
          </a:p>
          <a:p>
            <a:endParaRPr lang="en-US" sz="2400" dirty="0"/>
          </a:p>
          <a:p>
            <a:r>
              <a:rPr lang="en-US" sz="2400" dirty="0" smtClean="0"/>
              <a:t>“After </a:t>
            </a:r>
            <a:r>
              <a:rPr lang="en-US" sz="2400" dirty="0"/>
              <a:t>finishing several independent learning activities, </a:t>
            </a:r>
            <a:r>
              <a:rPr lang="en-US" sz="2400" dirty="0">
                <a:solidFill>
                  <a:srgbClr val="FF0000"/>
                </a:solidFill>
              </a:rPr>
              <a:t>I learned more about myself that I am an "interest driven"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…….Now</a:t>
            </a:r>
            <a:r>
              <a:rPr lang="en-US" sz="2400" dirty="0"/>
              <a:t>, I am sure that </a:t>
            </a:r>
            <a:r>
              <a:rPr lang="en-US" sz="2400" dirty="0">
                <a:solidFill>
                  <a:srgbClr val="FF0000"/>
                </a:solidFill>
              </a:rPr>
              <a:t>my learning efficiency will be greatly reduced if I am not interested in learning </a:t>
            </a:r>
            <a:r>
              <a:rPr lang="en-US" sz="2400" dirty="0" smtClean="0">
                <a:solidFill>
                  <a:srgbClr val="FF0000"/>
                </a:solidFill>
              </a:rPr>
              <a:t>it”</a:t>
            </a:r>
            <a:r>
              <a:rPr lang="en-US" sz="2400" dirty="0" smtClean="0"/>
              <a:t>. (Learner E, Final written SALL reflection)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2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900" dirty="0" smtClean="0">
                <a:solidFill>
                  <a:srgbClr val="002060"/>
                </a:solidFill>
              </a:rPr>
              <a:t>Factors Contributing to the Development of Learner Autonomy in a Taught English Course</a:t>
            </a:r>
            <a:endParaRPr lang="en-US" sz="29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1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Nurturing Students’ Intrinsic Motivation in Learning 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Giving students </a:t>
            </a:r>
            <a:r>
              <a:rPr lang="en-US" sz="2200" b="1" u="sng" dirty="0" smtClean="0"/>
              <a:t>real freedom </a:t>
            </a:r>
            <a:r>
              <a:rPr lang="en-US" sz="2200" b="1" dirty="0" smtClean="0"/>
              <a:t>to choose what and how to learn:</a:t>
            </a:r>
          </a:p>
          <a:p>
            <a:r>
              <a:rPr lang="en-US" sz="2400" dirty="0" smtClean="0"/>
              <a:t>“I </a:t>
            </a:r>
            <a:r>
              <a:rPr lang="en-US" sz="2400" dirty="0"/>
              <a:t>was reading this </a:t>
            </a:r>
            <a:r>
              <a:rPr lang="en-US" sz="2400" dirty="0" smtClean="0"/>
              <a:t>article [a science journal article] </a:t>
            </a:r>
            <a:r>
              <a:rPr lang="en-US" sz="2400" dirty="0"/>
              <a:t>and I was </a:t>
            </a:r>
            <a:r>
              <a:rPr lang="en-US" sz="2400" dirty="0">
                <a:solidFill>
                  <a:srgbClr val="FF0000"/>
                </a:solidFill>
              </a:rPr>
              <a:t>pretty amazed of how people can deliver the ideas so perfectly in a coherent sense</a:t>
            </a:r>
            <a:r>
              <a:rPr lang="en-US" sz="2400" dirty="0"/>
              <a:t>. I </a:t>
            </a:r>
            <a:r>
              <a:rPr lang="en-US" sz="2400" dirty="0">
                <a:solidFill>
                  <a:srgbClr val="FF0000"/>
                </a:solidFill>
              </a:rPr>
              <a:t>appreciate the use of </a:t>
            </a:r>
            <a:r>
              <a:rPr lang="en-US" sz="2400" dirty="0" smtClean="0">
                <a:solidFill>
                  <a:srgbClr val="FF0000"/>
                </a:solidFill>
              </a:rPr>
              <a:t>English”</a:t>
            </a:r>
            <a:r>
              <a:rPr lang="en-US" sz="2400" dirty="0" smtClean="0"/>
              <a:t>. (Learner A,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SALL interview)</a:t>
            </a:r>
          </a:p>
          <a:p>
            <a:endParaRPr lang="en-US" sz="2400" dirty="0" smtClean="0"/>
          </a:p>
          <a:p>
            <a:r>
              <a:rPr lang="en-US" sz="2400" dirty="0" smtClean="0"/>
              <a:t>“I </a:t>
            </a:r>
            <a:r>
              <a:rPr lang="en-US" sz="2400" dirty="0"/>
              <a:t>think a lot of </a:t>
            </a:r>
            <a:r>
              <a:rPr lang="en-US" sz="2400" dirty="0" smtClean="0"/>
              <a:t>them [SALL activities]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FF0000"/>
                </a:solidFill>
              </a:rPr>
              <a:t>enjoyable</a:t>
            </a:r>
            <a:r>
              <a:rPr lang="en-US" sz="2400" dirty="0"/>
              <a:t>…like the book I read for learning vocabulary, it is </a:t>
            </a:r>
            <a:r>
              <a:rPr lang="en-US" sz="2400" dirty="0">
                <a:solidFill>
                  <a:srgbClr val="FF0000"/>
                </a:solidFill>
              </a:rPr>
              <a:t>interesting because I get to learn so much</a:t>
            </a:r>
            <a:r>
              <a:rPr lang="en-US" sz="2400" dirty="0"/>
              <a:t>, not just the vocab. I really enjoy reading that. I </a:t>
            </a:r>
            <a:r>
              <a:rPr lang="en-US" sz="2400" dirty="0">
                <a:solidFill>
                  <a:srgbClr val="FF0000"/>
                </a:solidFill>
              </a:rPr>
              <a:t>gained some insights </a:t>
            </a:r>
            <a:r>
              <a:rPr lang="en-US" sz="2400" dirty="0"/>
              <a:t>on different </a:t>
            </a:r>
            <a:r>
              <a:rPr lang="en-US" sz="2400" dirty="0" smtClean="0"/>
              <a:t>aspects”. (Learner D,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SALL interview)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0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Giving Students Opportunities to Explore Different Learning Materials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Allowing students to learn according to their own learning styles:</a:t>
            </a:r>
          </a:p>
          <a:p>
            <a:r>
              <a:rPr lang="en-US" sz="2200" dirty="0" smtClean="0"/>
              <a:t>“I think it’s important to </a:t>
            </a:r>
            <a:r>
              <a:rPr lang="en-US" sz="2200" dirty="0" smtClean="0">
                <a:solidFill>
                  <a:srgbClr val="FF0000"/>
                </a:solidFill>
              </a:rPr>
              <a:t>give us freedom to try different learning materials and methods and see which one I prefer more</a:t>
            </a:r>
            <a:r>
              <a:rPr lang="en-US" sz="2200" dirty="0" smtClean="0"/>
              <a:t>. I can then </a:t>
            </a:r>
            <a:r>
              <a:rPr lang="en-US" sz="2200" dirty="0" smtClean="0">
                <a:solidFill>
                  <a:srgbClr val="FF0000"/>
                </a:solidFill>
              </a:rPr>
              <a:t>decide</a:t>
            </a:r>
            <a:r>
              <a:rPr lang="en-US" sz="2200" dirty="0" smtClean="0"/>
              <a:t> what materials to use for my learning”. (Learner A,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SALL interview) </a:t>
            </a:r>
          </a:p>
          <a:p>
            <a:endParaRPr lang="en-US" sz="2200" dirty="0" smtClean="0"/>
          </a:p>
          <a:p>
            <a:r>
              <a:rPr lang="en-US" sz="2200" dirty="0" smtClean="0"/>
              <a:t>“I tried to do some grammar exercises using this grammar book, but it was so boring. My friend recommended a website to me and </a:t>
            </a:r>
            <a:r>
              <a:rPr lang="en-US" sz="2200" dirty="0" smtClean="0">
                <a:solidFill>
                  <a:srgbClr val="FF0000"/>
                </a:solidFill>
              </a:rPr>
              <a:t>I worked on the interactive grammar exercises. That’s much more interesting”</a:t>
            </a:r>
            <a:r>
              <a:rPr lang="en-US" sz="2200" dirty="0" smtClean="0"/>
              <a:t>. (Learner C,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SALL interview)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Teachers’ Support and Guidance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Giving students methodological and affective support:</a:t>
            </a:r>
          </a:p>
          <a:p>
            <a:r>
              <a:rPr lang="en-US" sz="2400" dirty="0" smtClean="0"/>
              <a:t>“I </a:t>
            </a:r>
            <a:r>
              <a:rPr lang="en-US" sz="2400" dirty="0"/>
              <a:t>think it's </a:t>
            </a:r>
            <a:r>
              <a:rPr lang="en-US" sz="2400" dirty="0">
                <a:solidFill>
                  <a:srgbClr val="FF0000"/>
                </a:solidFill>
              </a:rPr>
              <a:t>really important to get feedback from the </a:t>
            </a:r>
            <a:r>
              <a:rPr lang="en-US" sz="2400" dirty="0" smtClean="0">
                <a:solidFill>
                  <a:srgbClr val="FF0000"/>
                </a:solidFill>
              </a:rPr>
              <a:t>instructor</a:t>
            </a:r>
            <a:r>
              <a:rPr lang="en-US" sz="2400" dirty="0" smtClean="0"/>
              <a:t>…….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tutor will offer </a:t>
            </a:r>
            <a:r>
              <a:rPr lang="en-US" sz="2400" dirty="0" smtClean="0">
                <a:solidFill>
                  <a:srgbClr val="FF0000"/>
                </a:solidFill>
              </a:rPr>
              <a:t>me </a:t>
            </a:r>
            <a:r>
              <a:rPr lang="en-US" sz="2400" dirty="0">
                <a:solidFill>
                  <a:srgbClr val="FF0000"/>
                </a:solidFill>
              </a:rPr>
              <a:t>advice frequently, not just a grade but she really commented on the methods I am using</a:t>
            </a:r>
            <a:r>
              <a:rPr lang="en-US" sz="2400" dirty="0"/>
              <a:t>. She commented on the SALL reports and we had some conversations after class because I asked her some questions on my writing and she really </a:t>
            </a:r>
            <a:r>
              <a:rPr lang="en-US" sz="2400" dirty="0">
                <a:solidFill>
                  <a:srgbClr val="FF0000"/>
                </a:solidFill>
              </a:rPr>
              <a:t>offered me some constructive advice and also gave me some feedback on the SALL report. Most of them are positive so it's very encouraging </a:t>
            </a:r>
            <a:r>
              <a:rPr lang="en-US" sz="2400" dirty="0" smtClean="0">
                <a:solidFill>
                  <a:srgbClr val="FF0000"/>
                </a:solidFill>
              </a:rPr>
              <a:t>and I want to do </a:t>
            </a:r>
            <a:r>
              <a:rPr lang="en-US" sz="2400" dirty="0">
                <a:solidFill>
                  <a:srgbClr val="FF0000"/>
                </a:solidFill>
              </a:rPr>
              <a:t>better. It's boosting my </a:t>
            </a:r>
            <a:r>
              <a:rPr lang="en-US" sz="2400" dirty="0" smtClean="0">
                <a:solidFill>
                  <a:srgbClr val="FF0000"/>
                </a:solidFill>
              </a:rPr>
              <a:t>confidence”. </a:t>
            </a:r>
            <a:r>
              <a:rPr lang="en-US" sz="2400" dirty="0"/>
              <a:t>I will never have it in my science course. </a:t>
            </a:r>
            <a:r>
              <a:rPr lang="en-US" sz="2400" dirty="0" smtClean="0"/>
              <a:t>(Learner A, Final written SALL reflection)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8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Encouraging Interaction and Collaboration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Encouraging learning with peers :</a:t>
            </a:r>
          </a:p>
          <a:p>
            <a:r>
              <a:rPr lang="en-US" sz="2200" dirty="0" smtClean="0"/>
              <a:t>“……</a:t>
            </a:r>
            <a:r>
              <a:rPr lang="en-US" sz="2200" dirty="0" smtClean="0">
                <a:solidFill>
                  <a:srgbClr val="FF0000"/>
                </a:solidFill>
              </a:rPr>
              <a:t>we </a:t>
            </a:r>
            <a:r>
              <a:rPr lang="en-US" sz="2200" dirty="0">
                <a:solidFill>
                  <a:srgbClr val="FF0000"/>
                </a:solidFill>
              </a:rPr>
              <a:t>can encourage each other </a:t>
            </a:r>
            <a:r>
              <a:rPr lang="en-US" sz="2200" dirty="0"/>
              <a:t>to do the tasks and </a:t>
            </a:r>
            <a:r>
              <a:rPr lang="en-US" sz="2200" dirty="0">
                <a:solidFill>
                  <a:srgbClr val="FF0000"/>
                </a:solidFill>
              </a:rPr>
              <a:t>checking each other's progress and sharing </a:t>
            </a:r>
            <a:r>
              <a:rPr lang="en-US" sz="2200" dirty="0" smtClean="0">
                <a:solidFill>
                  <a:srgbClr val="FF0000"/>
                </a:solidFill>
              </a:rPr>
              <a:t>ideas”</a:t>
            </a:r>
            <a:r>
              <a:rPr lang="en-US" sz="2200" dirty="0" smtClean="0"/>
              <a:t>. (Learner C,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SALL interview)</a:t>
            </a:r>
          </a:p>
          <a:p>
            <a:endParaRPr lang="en-US" sz="2200" dirty="0"/>
          </a:p>
          <a:p>
            <a:r>
              <a:rPr lang="en-US" sz="2200" dirty="0" smtClean="0"/>
              <a:t>“…but </a:t>
            </a:r>
            <a:r>
              <a:rPr lang="en-US" sz="2200" dirty="0"/>
              <a:t>I think when I learn English I have </a:t>
            </a:r>
            <a:r>
              <a:rPr lang="en-US" sz="2200" dirty="0">
                <a:solidFill>
                  <a:srgbClr val="FF0000"/>
                </a:solidFill>
              </a:rPr>
              <a:t>little peer support</a:t>
            </a:r>
            <a:r>
              <a:rPr lang="en-US" sz="2200" dirty="0"/>
              <a:t>. I think it's really important in learning a language because you can talk and you can exchange the sources. When I was learning alone, I have to find my own resources, try it, sometimes it may not work out. </a:t>
            </a:r>
            <a:r>
              <a:rPr lang="en-US" sz="2200" dirty="0">
                <a:solidFill>
                  <a:srgbClr val="FF0000"/>
                </a:solidFill>
              </a:rPr>
              <a:t>With the peers, I can share the sources and learning materials and exchange what we have learned</a:t>
            </a:r>
            <a:r>
              <a:rPr lang="en-US" sz="2200" dirty="0"/>
              <a:t>, but I don't have this kind of </a:t>
            </a:r>
            <a:r>
              <a:rPr lang="en-US" sz="2200" dirty="0" smtClean="0"/>
              <a:t>support”. (Learner A,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SALL interview)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4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Why</a:t>
            </a:r>
            <a:r>
              <a:rPr lang="en-US" dirty="0" smtClean="0"/>
              <a:t> learner autonomy?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Ideological, psychological and economic perspectives (Crabbe, 1993)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Not only an “educational ideal” , but also a “practical necessity” (</a:t>
            </a:r>
            <a:r>
              <a:rPr lang="en-US" dirty="0" err="1" smtClean="0"/>
              <a:t>Chavali</a:t>
            </a:r>
            <a:r>
              <a:rPr lang="en-US" dirty="0" smtClean="0"/>
              <a:t>, 2011, p.4)</a:t>
            </a:r>
          </a:p>
          <a:p>
            <a:endParaRPr lang="en-US" i="1" dirty="0" smtClean="0"/>
          </a:p>
          <a:p>
            <a:r>
              <a:rPr lang="en-US" i="1" dirty="0" smtClean="0"/>
              <a:t>Why</a:t>
            </a:r>
            <a:r>
              <a:rPr lang="en-US" dirty="0" smtClean="0"/>
              <a:t> integrate SALL?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Promote learner autonomy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4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sz="3000" dirty="0" smtClean="0"/>
              <a:t>Incorporating Practices of Planning, Monitoring and Reflecting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Developing metacognitive strategies through practical tasks:</a:t>
            </a:r>
          </a:p>
          <a:p>
            <a:r>
              <a:rPr lang="en-US" sz="2200" dirty="0" smtClean="0"/>
              <a:t>“I think </a:t>
            </a:r>
            <a:r>
              <a:rPr lang="en-US" sz="2200" dirty="0" smtClean="0">
                <a:solidFill>
                  <a:srgbClr val="FF0000"/>
                </a:solidFill>
              </a:rPr>
              <a:t>making a SALL learning plan is good</a:t>
            </a:r>
            <a:r>
              <a:rPr lang="en-US" sz="2200" dirty="0" smtClean="0"/>
              <a:t>. I can </a:t>
            </a:r>
            <a:r>
              <a:rPr lang="en-US" sz="2200" dirty="0" smtClean="0">
                <a:solidFill>
                  <a:srgbClr val="FF0000"/>
                </a:solidFill>
              </a:rPr>
              <a:t>follow my goals and manage my time”</a:t>
            </a:r>
            <a:r>
              <a:rPr lang="en-US" sz="2200" dirty="0" smtClean="0"/>
              <a:t>. (Learner B,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interview)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“The </a:t>
            </a:r>
            <a:r>
              <a:rPr lang="en-US" sz="2200" dirty="0" smtClean="0">
                <a:solidFill>
                  <a:srgbClr val="FF0000"/>
                </a:solidFill>
              </a:rPr>
              <a:t>SALL report </a:t>
            </a:r>
            <a:r>
              <a:rPr lang="en-US" sz="2200" dirty="0">
                <a:solidFill>
                  <a:srgbClr val="FF0000"/>
                </a:solidFill>
              </a:rPr>
              <a:t>is quite good</a:t>
            </a:r>
            <a:r>
              <a:rPr lang="en-US" sz="2200" dirty="0"/>
              <a:t>. When I was writing it I would think back what I have done and looked </a:t>
            </a:r>
            <a:r>
              <a:rPr lang="en-US" sz="2200" dirty="0" smtClean="0"/>
              <a:t>back”. (Learner D,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SALL interview)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“When </a:t>
            </a:r>
            <a:r>
              <a:rPr lang="en-US" sz="2200" dirty="0"/>
              <a:t>I was writing my first progress report</a:t>
            </a:r>
            <a:r>
              <a:rPr lang="en-US" sz="2200" dirty="0" smtClean="0"/>
              <a:t>, it </a:t>
            </a:r>
            <a:r>
              <a:rPr lang="en-US" sz="2200" dirty="0"/>
              <a:t>is like </a:t>
            </a:r>
            <a:r>
              <a:rPr lang="en-US" sz="2200" dirty="0">
                <a:solidFill>
                  <a:srgbClr val="FF0000"/>
                </a:solidFill>
              </a:rPr>
              <a:t>looking at ways of learning English</a:t>
            </a:r>
            <a:r>
              <a:rPr lang="en-US" sz="2200" dirty="0"/>
              <a:t>. I think that's important because I can </a:t>
            </a:r>
            <a:r>
              <a:rPr lang="en-US" sz="2200" dirty="0">
                <a:solidFill>
                  <a:srgbClr val="FF0000"/>
                </a:solidFill>
              </a:rPr>
              <a:t>find out my mistakes in learning English and I can correct them in the </a:t>
            </a:r>
            <a:r>
              <a:rPr lang="en-US" sz="2200" dirty="0" smtClean="0">
                <a:solidFill>
                  <a:srgbClr val="FF0000"/>
                </a:solidFill>
              </a:rPr>
              <a:t>future”</a:t>
            </a:r>
            <a:r>
              <a:rPr lang="en-US" sz="2200" dirty="0" smtClean="0"/>
              <a:t>. (Learner B,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SALL interview)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2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772400" cy="1143000"/>
          </a:xfrm>
        </p:spPr>
        <p:txBody>
          <a:bodyPr/>
          <a:lstStyle/>
          <a:p>
            <a:r>
              <a:rPr lang="en-US" sz="3200" dirty="0" smtClean="0"/>
              <a:t>Promoting Learner Autonomy in a Taught Course Context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4196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</a:rPr>
              <a:t>By examining learners’ SALL experience in the course, it was found that to foster learner autonomy in a taught course context, it is very important to: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>
                  <a:lumMod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>
                    <a:lumMod val="25000"/>
                  </a:schemeClr>
                </a:solidFill>
              </a:rPr>
              <a:t>nurture students’ intrinsic motivation to learn English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>
                    <a:lumMod val="25000"/>
                  </a:schemeClr>
                </a:solidFill>
              </a:rPr>
              <a:t>provide opportunities for learners to explore different learning materials and methods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bg1">
                    <a:lumMod val="25000"/>
                  </a:schemeClr>
                </a:solidFill>
              </a:rPr>
              <a:t>e</a:t>
            </a:r>
            <a:r>
              <a:rPr lang="en-US" sz="2200" dirty="0" smtClean="0">
                <a:solidFill>
                  <a:schemeClr val="bg1">
                    <a:lumMod val="25000"/>
                  </a:schemeClr>
                </a:solidFill>
              </a:rPr>
              <a:t>ncourage interaction and collaboration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bg1">
                    <a:lumMod val="25000"/>
                  </a:schemeClr>
                </a:solidFill>
              </a:rPr>
              <a:t>g</a:t>
            </a:r>
            <a:r>
              <a:rPr lang="en-US" sz="2200" dirty="0" smtClean="0">
                <a:solidFill>
                  <a:schemeClr val="bg1">
                    <a:lumMod val="25000"/>
                  </a:schemeClr>
                </a:solidFill>
              </a:rPr>
              <a:t>ive appropriate level of methodological and affective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bg1">
                    <a:lumMod val="25000"/>
                  </a:schemeClr>
                </a:solidFill>
              </a:rPr>
              <a:t>i</a:t>
            </a:r>
            <a:r>
              <a:rPr lang="en-US" sz="2200" dirty="0" smtClean="0">
                <a:solidFill>
                  <a:schemeClr val="bg1">
                    <a:lumMod val="25000"/>
                  </a:schemeClr>
                </a:solidFill>
              </a:rPr>
              <a:t>ncorporate practices of planning, monitoring and reflection on learning into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107E-B845-4B00-AA4E-9D3889039BD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Q &amp; A Session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924800" cy="1143000"/>
          </a:xfrm>
        </p:spPr>
        <p:txBody>
          <a:bodyPr/>
          <a:lstStyle/>
          <a:p>
            <a:pPr algn="l"/>
            <a:r>
              <a:rPr lang="en-GB" sz="3500" dirty="0" smtClean="0"/>
              <a:t>Why Integrate SALL into Taught Courses?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153400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100" dirty="0" smtClean="0"/>
              <a:t>Learner autonomy is an essential goal of </a:t>
            </a:r>
            <a:r>
              <a:rPr lang="en-GB" sz="2100" b="1" i="1" dirty="0" smtClean="0"/>
              <a:t>all</a:t>
            </a:r>
            <a:r>
              <a:rPr lang="en-GB" sz="2100" i="1" dirty="0" smtClean="0"/>
              <a:t> learning </a:t>
            </a:r>
            <a:r>
              <a:rPr lang="en-GB" sz="2100" dirty="0" smtClean="0"/>
              <a:t>for </a:t>
            </a:r>
            <a:r>
              <a:rPr lang="en-GB" sz="2100" b="1" i="1" dirty="0" smtClean="0"/>
              <a:t>all</a:t>
            </a:r>
            <a:r>
              <a:rPr lang="en-GB" sz="2100" i="1" dirty="0" smtClean="0"/>
              <a:t> learners </a:t>
            </a:r>
            <a:r>
              <a:rPr lang="en-GB" sz="2100" dirty="0" smtClean="0"/>
              <a:t>(</a:t>
            </a:r>
            <a:r>
              <a:rPr lang="en-GB" sz="2100" dirty="0" err="1" smtClean="0"/>
              <a:t>Cotterall</a:t>
            </a:r>
            <a:r>
              <a:rPr lang="en-GB" sz="2100" dirty="0" smtClean="0"/>
              <a:t>, 2000; </a:t>
            </a:r>
            <a:r>
              <a:rPr lang="en-GB" sz="2100" dirty="0" err="1" smtClean="0"/>
              <a:t>Littlewood</a:t>
            </a:r>
            <a:r>
              <a:rPr lang="en-GB" sz="2100" dirty="0" smtClean="0"/>
              <a:t>, 1999)</a:t>
            </a:r>
          </a:p>
          <a:p>
            <a:pPr marL="514350" indent="-514350">
              <a:buAutoNum type="arabicPeriod"/>
            </a:pPr>
            <a:endParaRPr lang="en-GB" sz="21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100" dirty="0" smtClean="0"/>
              <a:t>Provide ongoing learner training (Fisher, </a:t>
            </a:r>
            <a:r>
              <a:rPr lang="en-US" sz="2100" dirty="0" err="1" smtClean="0"/>
              <a:t>Hafner</a:t>
            </a:r>
            <a:r>
              <a:rPr lang="en-US" sz="2100" dirty="0" smtClean="0"/>
              <a:t> &amp; Young, 2007; Thompson &amp; Atkinson, 2010)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1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100" dirty="0" smtClean="0"/>
              <a:t>Allow learners to work according to their language needs, wants and ability (Gardner, 2007; McCarthy, 2011)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1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100" dirty="0" smtClean="0"/>
              <a:t>Raise learners’ awareness of their responsibility in learning (Fisher, </a:t>
            </a:r>
            <a:r>
              <a:rPr lang="en-US" sz="2100" dirty="0" err="1" smtClean="0"/>
              <a:t>Hafner</a:t>
            </a:r>
            <a:r>
              <a:rPr lang="en-US" sz="2100" dirty="0" smtClean="0"/>
              <a:t> &amp; Young, 2007; McCarthy, 2011; Thompson &amp; Atkinson, 2010)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1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100" dirty="0" smtClean="0"/>
              <a:t>Bridge the gap between public and private domain learning (Crabbe, 1993)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9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904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Why Integrate SALL into Taught Courses?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63047" y="6349093"/>
            <a:ext cx="2133600" cy="476250"/>
          </a:xfrm>
        </p:spPr>
        <p:txBody>
          <a:bodyPr/>
          <a:lstStyle/>
          <a:p>
            <a:fld id="{04EC107E-B845-4B00-AA4E-9D3889039BDF}" type="slidenum">
              <a:rPr lang="en-US" smtClean="0"/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" y="1524000"/>
            <a:ext cx="3505200" cy="3276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Public Domain Learning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(shared classroom learning)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62600" y="1503862"/>
            <a:ext cx="3505200" cy="3415146"/>
          </a:xfrm>
          <a:prstGeom prst="ellipse">
            <a:avLst/>
          </a:prstGeom>
          <a:solidFill>
            <a:srgbClr val="30F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Private Domain Learning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(personal, individual learning)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2819400" y="2133600"/>
            <a:ext cx="3733800" cy="2057400"/>
          </a:xfrm>
          <a:prstGeom prst="leftRightArrow">
            <a:avLst/>
          </a:prstGeom>
          <a:solidFill>
            <a:srgbClr val="0BEF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Self-access Language Learning</a:t>
            </a:r>
          </a:p>
          <a:p>
            <a:pPr algn="ctr"/>
            <a:r>
              <a:rPr lang="en-US" sz="1700" dirty="0" smtClean="0">
                <a:solidFill>
                  <a:schemeClr val="tx2"/>
                </a:solidFill>
              </a:rPr>
              <a:t>(</a:t>
            </a:r>
            <a:r>
              <a:rPr lang="en-US" sz="1700" dirty="0" err="1" smtClean="0">
                <a:solidFill>
                  <a:schemeClr val="tx2"/>
                </a:solidFill>
              </a:rPr>
              <a:t>Cotterall</a:t>
            </a:r>
            <a:r>
              <a:rPr lang="en-US" sz="1700" dirty="0" smtClean="0">
                <a:solidFill>
                  <a:schemeClr val="tx2"/>
                </a:solidFill>
              </a:rPr>
              <a:t> &amp; </a:t>
            </a:r>
            <a:r>
              <a:rPr lang="en-US" sz="1700" dirty="0" err="1" smtClean="0">
                <a:solidFill>
                  <a:schemeClr val="tx2"/>
                </a:solidFill>
              </a:rPr>
              <a:t>Reinders</a:t>
            </a:r>
            <a:r>
              <a:rPr lang="en-US" sz="1700" dirty="0" smtClean="0">
                <a:solidFill>
                  <a:schemeClr val="tx2"/>
                </a:solidFill>
              </a:rPr>
              <a:t>, 2001)</a:t>
            </a: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919008"/>
            <a:ext cx="76858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sz="2000" dirty="0" smtClean="0"/>
              <a:t>It </a:t>
            </a:r>
            <a:r>
              <a:rPr lang="en-GB" sz="2000" dirty="0"/>
              <a:t>is </a:t>
            </a:r>
            <a:r>
              <a:rPr lang="en-GB" sz="2000" dirty="0" smtClean="0"/>
              <a:t>language teachers’ responsibility to “manage the curriculum” and to “maximise the take-up of the language learning opportunities” (Crabbe, 2003, p.19)</a:t>
            </a:r>
            <a:r>
              <a:rPr lang="en-US" sz="2000" dirty="0" smtClean="0"/>
              <a:t> </a:t>
            </a:r>
            <a:r>
              <a:rPr lang="en-GB" sz="2000" dirty="0" smtClean="0"/>
              <a:t>by bridging </a:t>
            </a:r>
            <a:r>
              <a:rPr lang="en-GB" sz="2000" dirty="0"/>
              <a:t>the gap between </a:t>
            </a:r>
            <a:r>
              <a:rPr lang="en-GB" sz="2000" dirty="0" smtClean="0"/>
              <a:t>private and public domain learning (Crabbe, 1993).</a:t>
            </a:r>
          </a:p>
          <a:p>
            <a:pPr marL="285750" indent="-285750" algn="just">
              <a:buFontTx/>
              <a:buChar char="-"/>
            </a:pPr>
            <a:r>
              <a:rPr lang="en-GB" sz="2000" dirty="0" smtClean="0"/>
              <a:t>Self-access language learning can serve as such a bridge (</a:t>
            </a:r>
            <a:r>
              <a:rPr lang="en-GB" sz="2000" dirty="0" err="1" smtClean="0"/>
              <a:t>Cotterall</a:t>
            </a:r>
            <a:r>
              <a:rPr lang="en-GB" sz="2000" dirty="0" smtClean="0"/>
              <a:t> &amp; </a:t>
            </a:r>
            <a:r>
              <a:rPr lang="en-GB" sz="2000" dirty="0" err="1" smtClean="0"/>
              <a:t>Reinders</a:t>
            </a:r>
            <a:r>
              <a:rPr lang="en-GB" sz="2000" dirty="0" smtClean="0"/>
              <a:t>, 2001).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263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62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 smtClean="0"/>
              <a:t>Learner Autonomy in Language Learning 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107E-B845-4B00-AA4E-9D3889039BDF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337152" cy="422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72200" y="1720334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Behaviours</a:t>
            </a:r>
            <a:r>
              <a:rPr lang="en-US" dirty="0" smtClean="0">
                <a:solidFill>
                  <a:srgbClr val="FF0000"/>
                </a:solidFill>
              </a:rPr>
              <a:t> involved in planning, </a:t>
            </a:r>
            <a:r>
              <a:rPr lang="en-US" dirty="0" err="1" smtClean="0">
                <a:solidFill>
                  <a:srgbClr val="FF0000"/>
                </a:solidFill>
              </a:rPr>
              <a:t>organisation</a:t>
            </a:r>
            <a:r>
              <a:rPr lang="en-US" dirty="0" smtClean="0">
                <a:solidFill>
                  <a:srgbClr val="FF0000"/>
                </a:solidFill>
              </a:rPr>
              <a:t> and evaluation of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800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Concerned with ‘what’ and ‘why’ of language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3247605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Cognitive competences underlying the learning management </a:t>
            </a:r>
            <a:r>
              <a:rPr lang="en-US" dirty="0" err="1" smtClean="0">
                <a:solidFill>
                  <a:srgbClr val="FF0000"/>
                </a:solidFill>
              </a:rPr>
              <a:t>behaviours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90964" y="6202950"/>
            <a:ext cx="2936824" cy="54117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Interdependent</a:t>
            </a:r>
          </a:p>
        </p:txBody>
      </p:sp>
    </p:spTree>
    <p:extLst>
      <p:ext uri="{BB962C8B-B14F-4D97-AF65-F5344CB8AC3E}">
        <p14:creationId xmlns:p14="http://schemas.microsoft.com/office/powerpoint/2010/main" val="194403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Research on Integrating SALL into Taught Courses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362200"/>
            <a:ext cx="7772400" cy="4114800"/>
          </a:xfrm>
        </p:spPr>
        <p:txBody>
          <a:bodyPr/>
          <a:lstStyle/>
          <a:p>
            <a:r>
              <a:rPr lang="en-US" dirty="0" err="1" smtClean="0"/>
              <a:t>Toogood</a:t>
            </a:r>
            <a:r>
              <a:rPr lang="en-US" dirty="0"/>
              <a:t> </a:t>
            </a:r>
            <a:r>
              <a:rPr lang="en-US" dirty="0" smtClean="0"/>
              <a:t>&amp; Pemberton (2002)</a:t>
            </a:r>
          </a:p>
          <a:p>
            <a:r>
              <a:rPr lang="en-US" dirty="0" smtClean="0"/>
              <a:t>Cooker &amp; </a:t>
            </a:r>
            <a:r>
              <a:rPr lang="en-US" dirty="0" err="1" smtClean="0"/>
              <a:t>Torpey</a:t>
            </a:r>
            <a:r>
              <a:rPr lang="en-US" dirty="0" smtClean="0"/>
              <a:t> (2004)</a:t>
            </a:r>
          </a:p>
          <a:p>
            <a:r>
              <a:rPr lang="en-US" dirty="0" smtClean="0"/>
              <a:t>Fisher, </a:t>
            </a:r>
            <a:r>
              <a:rPr lang="en-US" dirty="0" err="1" smtClean="0"/>
              <a:t>Hafner</a:t>
            </a:r>
            <a:r>
              <a:rPr lang="en-US" dirty="0" smtClean="0"/>
              <a:t> &amp; Young (2007)</a:t>
            </a:r>
          </a:p>
          <a:p>
            <a:r>
              <a:rPr lang="en-US" dirty="0" smtClean="0"/>
              <a:t>Gardner (2007)</a:t>
            </a:r>
          </a:p>
          <a:p>
            <a:r>
              <a:rPr lang="en-US" dirty="0" smtClean="0"/>
              <a:t>Thompson &amp; Atkinson (2010)</a:t>
            </a:r>
          </a:p>
          <a:p>
            <a:r>
              <a:rPr lang="en-US" dirty="0" smtClean="0"/>
              <a:t>McCarthy (2011)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attempt has been made to examine the </a:t>
            </a:r>
            <a:r>
              <a:rPr lang="en-US" i="1" dirty="0" smtClean="0">
                <a:solidFill>
                  <a:srgbClr val="FF0000"/>
                </a:solidFill>
              </a:rPr>
              <a:t>effectiveness of integrating SALL into a taught English course in promoting learner autonomy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3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do </a:t>
            </a:r>
            <a:r>
              <a:rPr lang="en-US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develop learner autonomy</a:t>
            </a:r>
            <a:r>
              <a:rPr lang="en-US" dirty="0" smtClean="0"/>
              <a:t> after attending a taught English course which has a SALL component?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B792-2A70-4054-B12A-B45FB5F5375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3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 design template">
  <a:themeElements>
    <a:clrScheme name="Office Them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88D71"/>
        </a:dk1>
        <a:lt1>
          <a:srgbClr val="FFFFCC"/>
        </a:lt1>
        <a:dk2>
          <a:srgbClr val="93A48E"/>
        </a:dk2>
        <a:lt2>
          <a:srgbClr val="192449"/>
        </a:lt2>
        <a:accent1>
          <a:srgbClr val="E8D88A"/>
        </a:accent1>
        <a:accent2>
          <a:srgbClr val="F9B84F"/>
        </a:accent2>
        <a:accent3>
          <a:srgbClr val="C8CFC6"/>
        </a:accent3>
        <a:accent4>
          <a:srgbClr val="DADAAE"/>
        </a:accent4>
        <a:accent5>
          <a:srgbClr val="F2E9C4"/>
        </a:accent5>
        <a:accent6>
          <a:srgbClr val="E2A647"/>
        </a:accent6>
        <a:hlink>
          <a:srgbClr val="BC9652"/>
        </a:hlink>
        <a:folHlink>
          <a:srgbClr val="C1E5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99735B"/>
        </a:dk1>
        <a:lt1>
          <a:srgbClr val="FFFFCC"/>
        </a:lt1>
        <a:dk2>
          <a:srgbClr val="B3937F"/>
        </a:dk2>
        <a:lt2>
          <a:srgbClr val="3C211C"/>
        </a:lt2>
        <a:accent1>
          <a:srgbClr val="D0C4A2"/>
        </a:accent1>
        <a:accent2>
          <a:srgbClr val="F9B84F"/>
        </a:accent2>
        <a:accent3>
          <a:srgbClr val="D6C8C0"/>
        </a:accent3>
        <a:accent4>
          <a:srgbClr val="DADAAE"/>
        </a:accent4>
        <a:accent5>
          <a:srgbClr val="E4DECE"/>
        </a:accent5>
        <a:accent6>
          <a:srgbClr val="E2A647"/>
        </a:accent6>
        <a:hlink>
          <a:srgbClr val="85BBBA"/>
        </a:hlink>
        <a:folHlink>
          <a:srgbClr val="BED98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design template</Template>
  <TotalTime>1274</TotalTime>
  <Words>2642</Words>
  <Application>Microsoft Office PowerPoint</Application>
  <PresentationFormat>On-screen Show (4:3)</PresentationFormat>
  <Paragraphs>316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Nature design template</vt:lpstr>
      <vt:lpstr>Promoting Learner Autonomy through a SALL Component of a Taught English Enhancement Course</vt:lpstr>
      <vt:lpstr>Presentation Outline</vt:lpstr>
      <vt:lpstr>Background to the Research</vt:lpstr>
      <vt:lpstr>Why Integrate SALL into Taught Courses?</vt:lpstr>
      <vt:lpstr>Why Integrate SALL into Taught Courses?</vt:lpstr>
      <vt:lpstr>Learner Autonomy in Language Learning </vt:lpstr>
      <vt:lpstr>Existing Research on Integrating SALL into Taught Courses</vt:lpstr>
      <vt:lpstr>Research Gap</vt:lpstr>
      <vt:lpstr>Research Question</vt:lpstr>
      <vt:lpstr>Course Structure</vt:lpstr>
      <vt:lpstr>Methodology</vt:lpstr>
      <vt:lpstr>Methodology</vt:lpstr>
      <vt:lpstr>Findings</vt:lpstr>
      <vt:lpstr>PowerPoint Presentation</vt:lpstr>
      <vt:lpstr>Changes in Students’ Perceived Independent Language Learning Abilities at the End of the Course</vt:lpstr>
      <vt:lpstr>PowerPoint Presentation</vt:lpstr>
      <vt:lpstr>Planning for Learning</vt:lpstr>
      <vt:lpstr>Monitoring Learning Progress</vt:lpstr>
      <vt:lpstr>Evaluating Learning Progress</vt:lpstr>
      <vt:lpstr>Reflecting on Learning</vt:lpstr>
      <vt:lpstr>Reflecting on Learning</vt:lpstr>
      <vt:lpstr>Problem-solving Skills</vt:lpstr>
      <vt:lpstr>Transferring the Independent Learning Skills </vt:lpstr>
      <vt:lpstr>Metacognitive Knowledge</vt:lpstr>
      <vt:lpstr>PowerPoint Presentation</vt:lpstr>
      <vt:lpstr>Nurturing Students’ Intrinsic Motivation in Learning English</vt:lpstr>
      <vt:lpstr>Giving Students Opportunities to Explore Different Learning Materials </vt:lpstr>
      <vt:lpstr>Teachers’ Support and Guidance</vt:lpstr>
      <vt:lpstr>Encouraging Interaction and Collaboration</vt:lpstr>
      <vt:lpstr>Incorporating Practices of Planning, Monitoring and Reflecting</vt:lpstr>
      <vt:lpstr>Promoting Learner Autonomy in a Taught Course Context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Learner Autonomy through a SALL Component of a Taught English Enhancement Course</dc:title>
  <dc:creator>Ellie</dc:creator>
  <cp:lastModifiedBy>Ellie</cp:lastModifiedBy>
  <cp:revision>92</cp:revision>
  <cp:lastPrinted>2014-06-13T09:03:28Z</cp:lastPrinted>
  <dcterms:created xsi:type="dcterms:W3CDTF">2014-06-08T11:40:23Z</dcterms:created>
  <dcterms:modified xsi:type="dcterms:W3CDTF">2014-06-20T13:55:59Z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TC010690471033</vt:lpwstr>
  </property>
</Properties>
</file>